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5" r:id="rId1"/>
  </p:sldMasterIdLst>
  <p:notesMasterIdLst>
    <p:notesMasterId r:id="rId13"/>
  </p:notesMasterIdLst>
  <p:sldIdLst>
    <p:sldId id="265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</p:sldIdLst>
  <p:sldSz cx="14630400" cy="8229600"/>
  <p:notesSz cx="8229600" cy="14630400"/>
  <p:embeddedFontLst>
    <p:embeddedFont>
      <p:font typeface="Algerian" panose="04020705040A02060702" pitchFamily="82" charset="0"/>
      <p:regular r:id="rId14"/>
    </p:embeddedFont>
    <p:embeddedFont>
      <p:font typeface="Arial Black" panose="020B0A04020102020204" pitchFamily="34" charset="0"/>
      <p:bold r:id="rId15"/>
    </p:embeddedFont>
    <p:embeddedFont>
      <p:font typeface="Crimson Pro Semi Bold" panose="020B0604020202020204" charset="0"/>
      <p:regular r:id="rId16"/>
    </p:embeddedFont>
    <p:embeddedFont>
      <p:font typeface="Heebo" pitchFamily="2" charset="-79"/>
      <p:regular r:id="rId17"/>
      <p:bold r:id="rId18"/>
    </p:embeddedFont>
    <p:embeddedFont>
      <p:font typeface="Trebuchet MS" panose="020B0603020202020204" pitchFamily="34" charset="0"/>
      <p:regular r:id="rId19"/>
      <p:bold r:id="rId20"/>
      <p:italic r:id="rId21"/>
      <p:boldItalic r:id="rId22"/>
    </p:embeddedFont>
    <p:embeddedFont>
      <p:font typeface="Wingdings 3" panose="05040102010807070707" pitchFamily="18" charset="2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7" d="100"/>
          <a:sy n="47" d="100"/>
        </p:scale>
        <p:origin x="10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mail syed" userId="c32ceffe952a275c" providerId="LiveId" clId="{E6E25535-7ABD-4868-BE15-0FBC021E1687}"/>
    <pc:docChg chg="custSel modSld">
      <pc:chgData name="ismail syed" userId="c32ceffe952a275c" providerId="LiveId" clId="{E6E25535-7ABD-4868-BE15-0FBC021E1687}" dt="2025-03-06T09:01:17.234" v="8" actId="255"/>
      <pc:docMkLst>
        <pc:docMk/>
      </pc:docMkLst>
      <pc:sldChg chg="modSp mod">
        <pc:chgData name="ismail syed" userId="c32ceffe952a275c" providerId="LiveId" clId="{E6E25535-7ABD-4868-BE15-0FBC021E1687}" dt="2025-03-06T09:01:17.234" v="8" actId="255"/>
        <pc:sldMkLst>
          <pc:docMk/>
          <pc:sldMk cId="2539447901" sldId="265"/>
        </pc:sldMkLst>
        <pc:spChg chg="mod">
          <ac:chgData name="ismail syed" userId="c32ceffe952a275c" providerId="LiveId" clId="{E6E25535-7ABD-4868-BE15-0FBC021E1687}" dt="2025-03-06T09:00:51.057" v="6" actId="20577"/>
          <ac:spMkLst>
            <pc:docMk/>
            <pc:sldMk cId="2539447901" sldId="265"/>
            <ac:spMk id="18" creationId="{16762994-7478-4417-B54B-8BDD59F1F092}"/>
          </ac:spMkLst>
        </pc:spChg>
        <pc:spChg chg="mod">
          <ac:chgData name="ismail syed" userId="c32ceffe952a275c" providerId="LiveId" clId="{E6E25535-7ABD-4868-BE15-0FBC021E1687}" dt="2025-03-06T09:00:42.204" v="0" actId="313"/>
          <ac:spMkLst>
            <pc:docMk/>
            <pc:sldMk cId="2539447901" sldId="265"/>
            <ac:spMk id="22" creationId="{EB75CAFB-1E21-24E8-58B9-F61446464592}"/>
          </ac:spMkLst>
        </pc:spChg>
        <pc:spChg chg="mod">
          <ac:chgData name="ismail syed" userId="c32ceffe952a275c" providerId="LiveId" clId="{E6E25535-7ABD-4868-BE15-0FBC021E1687}" dt="2025-03-06T09:01:17.234" v="8" actId="255"/>
          <ac:spMkLst>
            <pc:docMk/>
            <pc:sldMk cId="2539447901" sldId="265"/>
            <ac:spMk id="25" creationId="{3F6CE2FB-A026-3B92-7523-C3A127DCC35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19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8481" y="2885441"/>
            <a:ext cx="9320323" cy="1975562"/>
          </a:xfrm>
        </p:spPr>
        <p:txBody>
          <a:bodyPr anchor="b">
            <a:noAutofit/>
          </a:bodyPr>
          <a:lstStyle>
            <a:lvl1pPr algn="r">
              <a:defRPr sz="648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481" y="4861000"/>
            <a:ext cx="9320323" cy="131627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4048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731520"/>
            <a:ext cx="10316002" cy="40843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71396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39367" y="4358640"/>
            <a:ext cx="8669429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463142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2318386"/>
            <a:ext cx="10316002" cy="3114552"/>
          </a:xfrm>
        </p:spPr>
        <p:txBody>
          <a:bodyPr anchor="b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1563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561886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731520"/>
            <a:ext cx="10305844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671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37605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61208" y="731520"/>
            <a:ext cx="1565692" cy="630174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2" y="731520"/>
            <a:ext cx="8472180" cy="63017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2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966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16913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9988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77955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4213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2152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55178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28346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56746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7574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3241041"/>
            <a:ext cx="10316002" cy="219189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36593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1" y="2592707"/>
            <a:ext cx="5020842" cy="4656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7964" y="2592707"/>
            <a:ext cx="5020841" cy="4656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08953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894" y="2593180"/>
            <a:ext cx="502274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894" y="3284695"/>
            <a:ext cx="5022748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06059" y="2593180"/>
            <a:ext cx="5022742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06062" y="3284695"/>
            <a:ext cx="5022740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01316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90696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81050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1798325"/>
            <a:ext cx="4625434" cy="1534159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2554" y="617910"/>
            <a:ext cx="5416249" cy="66317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3332483"/>
            <a:ext cx="4625434" cy="3101339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476" indent="0">
              <a:buNone/>
              <a:defRPr sz="1680"/>
            </a:lvl2pPr>
            <a:lvl3pPr marL="1096951" indent="0">
              <a:buNone/>
              <a:defRPr sz="1440"/>
            </a:lvl3pPr>
            <a:lvl4pPr marL="1645427" indent="0">
              <a:buNone/>
              <a:defRPr sz="1200"/>
            </a:lvl4pPr>
            <a:lvl5pPr marL="2193901" indent="0">
              <a:buNone/>
              <a:defRPr sz="1200"/>
            </a:lvl5pPr>
            <a:lvl6pPr marL="2742377" indent="0">
              <a:buNone/>
              <a:defRPr sz="1200"/>
            </a:lvl6pPr>
            <a:lvl7pPr marL="3290852" indent="0">
              <a:buNone/>
              <a:defRPr sz="1200"/>
            </a:lvl7pPr>
            <a:lvl8pPr marL="3839328" indent="0">
              <a:buNone/>
              <a:defRPr sz="1200"/>
            </a:lvl8pPr>
            <a:lvl9pPr marL="4387804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18754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5760720"/>
            <a:ext cx="103160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801" y="731520"/>
            <a:ext cx="10316002" cy="4614862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2" y="6440806"/>
            <a:ext cx="10316000" cy="808829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71425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2592707"/>
            <a:ext cx="10316002" cy="4656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46160" y="7249635"/>
            <a:ext cx="109432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801" y="7249635"/>
            <a:ext cx="755713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08796" y="7249635"/>
            <a:ext cx="82000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11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979D4AF0-4944-949C-008B-40F9F0BBC2F4}"/>
              </a:ext>
            </a:extLst>
          </p:cNvPr>
          <p:cNvSpPr txBox="1"/>
          <p:nvPr/>
        </p:nvSpPr>
        <p:spPr>
          <a:xfrm rot="10800000" flipV="1">
            <a:off x="660398" y="974833"/>
            <a:ext cx="124414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02060"/>
                </a:solidFill>
                <a:latin typeface="Arial Black" panose="020B0A04020102020204" pitchFamily="34" charset="0"/>
              </a:rPr>
              <a:t>SMART CONTROL OF TRAFFIC LIGHTS BY USING ARTIFICIAL INTELLIGENCE </a:t>
            </a:r>
          </a:p>
          <a:p>
            <a:pPr algn="ctr"/>
            <a:endParaRPr lang="en-US" sz="32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762994-7478-4417-B54B-8BDD59F1F092}"/>
              </a:ext>
            </a:extLst>
          </p:cNvPr>
          <p:cNvSpPr txBox="1"/>
          <p:nvPr/>
        </p:nvSpPr>
        <p:spPr>
          <a:xfrm>
            <a:off x="2702257" y="2091122"/>
            <a:ext cx="663281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  <a:latin typeface="Arial Black" panose="020B0A04020102020204" pitchFamily="34" charset="0"/>
              </a:rPr>
              <a:t>Submitted by</a:t>
            </a:r>
          </a:p>
          <a:p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dirty="0"/>
              <a:t>                                           </a:t>
            </a:r>
            <a:endParaRPr lang="en-US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F100FF-3F82-423D-A715-4F26B770D1C4}"/>
              </a:ext>
            </a:extLst>
          </p:cNvPr>
          <p:cNvSpPr txBox="1"/>
          <p:nvPr/>
        </p:nvSpPr>
        <p:spPr>
          <a:xfrm>
            <a:off x="1651379" y="2638701"/>
            <a:ext cx="111638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                             SYED ISMAIL           </a:t>
            </a:r>
          </a:p>
          <a:p>
            <a:r>
              <a:rPr lang="en-US" sz="2800" dirty="0"/>
              <a:t>                         (Reg no:230200046201)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B75CAFB-1E21-24E8-58B9-F61446464592}"/>
              </a:ext>
            </a:extLst>
          </p:cNvPr>
          <p:cNvSpPr txBox="1"/>
          <p:nvPr/>
        </p:nvSpPr>
        <p:spPr>
          <a:xfrm rot="10800000" flipV="1">
            <a:off x="193723" y="3715919"/>
            <a:ext cx="134786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002060"/>
                </a:solidFill>
                <a:latin typeface="Algerian" panose="04020705040A02060702" pitchFamily="82" charset="0"/>
              </a:rPr>
              <a:t>Under the guidance of   </a:t>
            </a:r>
          </a:p>
          <a:p>
            <a:pPr algn="ctr"/>
            <a:r>
              <a:rPr lang="en-US" sz="4400" dirty="0">
                <a:solidFill>
                  <a:srgbClr val="002060"/>
                </a:solidFill>
                <a:latin typeface="Algerian" panose="04020705040A02060702" pitchFamily="82" charset="0"/>
              </a:rPr>
              <a:t>Mr.Dr</a:t>
            </a:r>
            <a:r>
              <a:rPr lang="en-US" sz="4400" b="1" dirty="0">
                <a:solidFill>
                  <a:srgbClr val="002060"/>
                </a:solidFill>
                <a:latin typeface="Algerian" panose="04020705040A02060702" pitchFamily="82" charset="0"/>
              </a:rPr>
              <a:t>.</a:t>
            </a:r>
            <a:r>
              <a:rPr lang="en-US" sz="4400" dirty="0">
                <a:solidFill>
                  <a:srgbClr val="002060"/>
                </a:solidFill>
                <a:latin typeface="Algerian" panose="04020705040A02060702" pitchFamily="82" charset="0"/>
              </a:rPr>
              <a:t>B.Gopi Krishna Varma</a:t>
            </a:r>
            <a:r>
              <a:rPr lang="en-US" sz="4400" dirty="0">
                <a:solidFill>
                  <a:srgbClr val="002060"/>
                </a:solidFill>
              </a:rPr>
              <a:t> </a:t>
            </a:r>
            <a:r>
              <a:rPr lang="en-US" sz="2400" dirty="0">
                <a:solidFill>
                  <a:srgbClr val="002060"/>
                </a:solidFill>
              </a:rPr>
              <a:t>(M.C.A, Ph.D.) professor </a:t>
            </a:r>
            <a:endParaRPr lang="en-IN" sz="4400" dirty="0">
              <a:solidFill>
                <a:srgbClr val="00206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6CE2FB-A026-3B92-7523-C3A127DCC35D}"/>
              </a:ext>
            </a:extLst>
          </p:cNvPr>
          <p:cNvSpPr txBox="1"/>
          <p:nvPr/>
        </p:nvSpPr>
        <p:spPr>
          <a:xfrm>
            <a:off x="4490113" y="232012"/>
            <a:ext cx="56365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</a:t>
            </a:r>
            <a:r>
              <a:rPr lang="en-US" sz="4400" b="1" dirty="0">
                <a:solidFill>
                  <a:srgbClr val="002060"/>
                </a:solidFill>
              </a:rPr>
              <a:t>PROJECT</a:t>
            </a:r>
            <a:r>
              <a:rPr lang="en-US" sz="3600" b="1" dirty="0">
                <a:solidFill>
                  <a:srgbClr val="002060"/>
                </a:solidFill>
              </a:rPr>
              <a:t> </a:t>
            </a:r>
            <a:r>
              <a:rPr lang="en-US" sz="4400" b="1" dirty="0">
                <a:solidFill>
                  <a:srgbClr val="002060"/>
                </a:solidFill>
              </a:rPr>
              <a:t>TITTLE</a:t>
            </a:r>
            <a:endParaRPr lang="en-IN" sz="4400" b="1" dirty="0">
              <a:solidFill>
                <a:srgbClr val="002060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00BAD46-60DB-AA57-D2D3-B3400B7D2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3254" y="4981935"/>
            <a:ext cx="1719618" cy="136097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9EE6866-25CB-FA96-EC33-2867121C6B75}"/>
              </a:ext>
            </a:extLst>
          </p:cNvPr>
          <p:cNvSpPr txBox="1"/>
          <p:nvPr/>
        </p:nvSpPr>
        <p:spPr>
          <a:xfrm>
            <a:off x="2442949" y="6237402"/>
            <a:ext cx="9935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B0F0"/>
                </a:solidFill>
              </a:rPr>
              <a:t>DEPARTMENT OF COMPUTER APPLICATIONS </a:t>
            </a:r>
            <a:endParaRPr lang="en-IN" sz="3200" dirty="0">
              <a:solidFill>
                <a:srgbClr val="00B0F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E910CC-56F2-933F-82AD-4928B4A9A4A8}"/>
              </a:ext>
            </a:extLst>
          </p:cNvPr>
          <p:cNvSpPr txBox="1"/>
          <p:nvPr/>
        </p:nvSpPr>
        <p:spPr>
          <a:xfrm>
            <a:off x="1487607" y="6822177"/>
            <a:ext cx="119827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KRISHNA CHAITANYA INSTITUTE OF SCIENCE &amp; TECHNOLOGY</a:t>
            </a:r>
          </a:p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        (Affiliated to V.S University,kakutur, Nellore(A.P)</a:t>
            </a:r>
            <a:endParaRPr lang="en-IN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447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2023"/>
            <a:ext cx="77616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Future Trends and Opportunities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1857256" y="2983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Autonomous Vehicles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26731" y="286750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9937790" y="2983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Predictive Maintenance</a:t>
            </a:r>
            <a:endParaRPr lang="en-US" sz="2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452604" y="325600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9937790" y="54360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Pedestrian Safety</a:t>
            </a:r>
            <a:endParaRPr lang="en-US" sz="2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064103" y="548187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7"/>
          <p:cNvSpPr/>
          <p:nvPr/>
        </p:nvSpPr>
        <p:spPr>
          <a:xfrm>
            <a:off x="1857256" y="54360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Expanded Networks</a:t>
            </a:r>
            <a:endParaRPr lang="en-US" sz="22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5838230" y="5093375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5" name="Text 9"/>
          <p:cNvSpPr/>
          <p:nvPr/>
        </p:nvSpPr>
        <p:spPr>
          <a:xfrm>
            <a:off x="793790" y="69245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Integrating IoT devices and predictive maintenance offers possibilities.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2D905-DCC2-7656-B036-DAA7EA4EBE23}"/>
              </a:ext>
            </a:extLst>
          </p:cNvPr>
          <p:cNvSpPr txBox="1"/>
          <p:nvPr/>
        </p:nvSpPr>
        <p:spPr>
          <a:xfrm>
            <a:off x="1160060" y="805218"/>
            <a:ext cx="10713492" cy="7078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/>
              <a:t>Conclusion:</a:t>
            </a:r>
            <a:r>
              <a:rPr lang="en-IN" dirty="0"/>
              <a:t>  </a:t>
            </a:r>
          </a:p>
          <a:p>
            <a:endParaRPr lang="en-IN" dirty="0"/>
          </a:p>
          <a:p>
            <a:r>
              <a:rPr lang="en-IN" dirty="0"/>
              <a:t>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IN" sz="3600" dirty="0"/>
              <a:t>Efficient</a:t>
            </a:r>
            <a:r>
              <a:rPr lang="en-IN" sz="4000" dirty="0"/>
              <a:t> Traffic Management:</a:t>
            </a:r>
            <a:r>
              <a:rPr lang="en-IN" dirty="0"/>
              <a:t> </a:t>
            </a:r>
            <a:r>
              <a:rPr lang="en-IN" sz="2400" dirty="0"/>
              <a:t>AI-based control dynamically adjusts signals, reducing congestion and wait times. Real-Time Adaptability: Uses live data to optimize traffic flow based on current conditions.  </a:t>
            </a:r>
          </a:p>
          <a:p>
            <a:r>
              <a:rPr lang="en-IN" sz="2400" dirty="0"/>
              <a:t>                        </a:t>
            </a:r>
            <a:r>
              <a:rPr lang="en-IN" dirty="0"/>
              <a:t>                                                                                                     </a:t>
            </a:r>
            <a:r>
              <a:rPr lang="en-IN" sz="4000" dirty="0"/>
              <a:t>Python &amp; AI Integration:</a:t>
            </a:r>
            <a:r>
              <a:rPr lang="en-IN" sz="2400" dirty="0"/>
              <a:t> Leverages libraries like OpenCV, TensorFlow, and NumPy for automation and intelligent decision-making. Improved Urban Mobility: Enhances road efficiency, reduces emissions, and supports smart city development.</a:t>
            </a:r>
          </a:p>
          <a:p>
            <a:endParaRPr lang="en-IN" sz="2400" dirty="0"/>
          </a:p>
          <a:p>
            <a:endParaRPr lang="en-IN" dirty="0"/>
          </a:p>
          <a:p>
            <a:r>
              <a:rPr lang="en-IN" dirty="0"/>
              <a:t>   </a:t>
            </a:r>
            <a:r>
              <a:rPr lang="en-IN" sz="4000" dirty="0"/>
              <a:t>Future Enhancements:</a:t>
            </a:r>
            <a:r>
              <a:rPr lang="en-IN" dirty="0"/>
              <a:t> </a:t>
            </a:r>
            <a:r>
              <a:rPr lang="en-IN" sz="2400" dirty="0"/>
              <a:t>IoT integration, reinforcement learning, and vehicle-to-infrastructure (V2I) communication for further improvements.</a:t>
            </a:r>
          </a:p>
        </p:txBody>
      </p:sp>
    </p:spTree>
    <p:extLst>
      <p:ext uri="{BB962C8B-B14F-4D97-AF65-F5344CB8AC3E}">
        <p14:creationId xmlns:p14="http://schemas.microsoft.com/office/powerpoint/2010/main" val="1810745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64525"/>
            <a:ext cx="7556421" cy="207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Smart control of traffic lights by using artificial intelligence using python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793790" y="3671248"/>
            <a:ext cx="8090904" cy="2620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presentation introduces AI-powered traffic management using Python. We'll explore leveraging Python for efficient and adaptive traffic control. Our goal is to address urban congestion with intelligent infrastructure.</a:t>
            </a: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3C12B7-67D6-BEFA-9AA4-113CF877D9B3}"/>
              </a:ext>
            </a:extLst>
          </p:cNvPr>
          <p:cNvSpPr txBox="1"/>
          <p:nvPr/>
        </p:nvSpPr>
        <p:spPr>
          <a:xfrm>
            <a:off x="358565" y="269251"/>
            <a:ext cx="60794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rimson Pro Semi Bold" panose="020B0604020202020204" charset="0"/>
              </a:rPr>
              <a:t>INTRODUCTION:</a:t>
            </a:r>
            <a:r>
              <a:rPr lang="en-US" dirty="0"/>
              <a:t> 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06126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The Problem: Inefficient Traffic Management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u="sng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Traditional Systems</a:t>
            </a:r>
            <a:endParaRPr lang="en-US" sz="2200" b="1" u="sng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Traditional fixed-time traffic light systems are inefficient. They do not adapt to changing traffic conditions.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u="sng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Congestion Factors</a:t>
            </a:r>
            <a:endParaRPr lang="en-US" sz="2200" b="1" u="sng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Urban traffic congestion is caused by population density and accidents.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u="sng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Wasted Resources</a:t>
            </a:r>
            <a:endParaRPr lang="en-US" sz="2200" b="1" u="sng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average US driver spends 54 hours in traffic annually. This costs $1,010 in wasted fuel (INRIX 2023).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7220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Components</a:t>
            </a:r>
            <a:endParaRPr lang="en-US" sz="4450" b="1" dirty="0"/>
          </a:p>
        </p:txBody>
      </p:sp>
      <p:sp>
        <p:nvSpPr>
          <p:cNvPr id="4" name="Shape 1"/>
          <p:cNvSpPr/>
          <p:nvPr/>
        </p:nvSpPr>
        <p:spPr>
          <a:xfrm>
            <a:off x="793790" y="55762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56187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Hardware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6066711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Traffic Light Controllers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5762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5302032" y="56187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Software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6066711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Real-Time Operating Systems.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5762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9725204" y="56187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Communication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Wireless Communication Modules.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498" y="612934"/>
            <a:ext cx="7583805" cy="13930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AI-Powered Solution: Adaptive Traffic Control</a:t>
            </a:r>
            <a:endParaRPr lang="en-US" sz="4350" b="1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6498" y="2340293"/>
            <a:ext cx="1114425" cy="13374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15250" y="2563178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Real-time Data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715250" y="3045143"/>
            <a:ext cx="613505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Collect data using sensors and cameras.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6498" y="3677722"/>
            <a:ext cx="1114425" cy="164091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15250" y="3900607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AI Algorithms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715250" y="4382572"/>
            <a:ext cx="6135053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 AI (Reinforcement Learning, Neural Networks) to predict traffic flow.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6498" y="5318641"/>
            <a:ext cx="1114425" cy="133742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15250" y="5541526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Dynamic Adjustment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715250" y="6023491"/>
            <a:ext cx="613505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Adjust traffic light timings based on current conditions.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266498" y="6906816"/>
            <a:ext cx="7583805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Pittsburgh's SURTRAC system reduced travel times by 25% and emissions by 20%.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04942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Implementing with Python: Key Libraries</a:t>
            </a:r>
            <a:endParaRPr lang="en-US" sz="4450" b="1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80714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60093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OpenCV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09135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Real-time video processing and object detection.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5904" y="380714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600932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TensorFlow/Keras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5091351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Building and training AI models.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8138" y="380714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60093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SUMO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509135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Simulating traffic scenarios for algorithm testing.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6151"/>
            <a:ext cx="73785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System Architecture: Data Flow</a:t>
            </a:r>
            <a:endParaRPr lang="en-US" sz="4450" b="1" dirty="0"/>
          </a:p>
        </p:txBody>
      </p:sp>
      <p:sp>
        <p:nvSpPr>
          <p:cNvPr id="4" name="Shape 1"/>
          <p:cNvSpPr/>
          <p:nvPr/>
        </p:nvSpPr>
        <p:spPr>
          <a:xfrm>
            <a:off x="6535341" y="1685092"/>
            <a:ext cx="30480" cy="5908238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2180153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19402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6365260" y="19827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u="sng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Sensor Network</a:t>
            </a:r>
            <a:endParaRPr lang="en-US" sz="2200" b="1" u="sng" dirty="0"/>
          </a:p>
        </p:txBody>
      </p:sp>
      <p:sp>
        <p:nvSpPr>
          <p:cNvPr id="9" name="Text 6"/>
          <p:cNvSpPr/>
          <p:nvPr/>
        </p:nvSpPr>
        <p:spPr>
          <a:xfrm>
            <a:off x="7669411" y="2402324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Cameras, loop detectors, GPS data from connected vehicles.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3713917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34740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6365260" y="351651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u="sng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Preprocessing</a:t>
            </a:r>
            <a:endParaRPr lang="en-US" sz="2200" b="1" u="sng" dirty="0"/>
          </a:p>
        </p:txBody>
      </p:sp>
      <p:sp>
        <p:nvSpPr>
          <p:cNvPr id="14" name="Text 11"/>
          <p:cNvSpPr/>
          <p:nvPr/>
        </p:nvSpPr>
        <p:spPr>
          <a:xfrm>
            <a:off x="7669411" y="3936087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Cleaning and formatting sensor data.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5247680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6365260" y="50502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u="sng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AI Engine</a:t>
            </a:r>
            <a:endParaRPr lang="en-US" sz="2200" b="1" u="sng" dirty="0"/>
          </a:p>
        </p:txBody>
      </p:sp>
      <p:sp>
        <p:nvSpPr>
          <p:cNvPr id="19" name="Text 16"/>
          <p:cNvSpPr/>
          <p:nvPr/>
        </p:nvSpPr>
        <p:spPr>
          <a:xfrm>
            <a:off x="7669411" y="5469850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Real-time traffic prediction. Optimal timing calculation.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6760012" y="6781443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21" name="Shape 18"/>
          <p:cNvSpPr/>
          <p:nvPr/>
        </p:nvSpPr>
        <p:spPr>
          <a:xfrm>
            <a:off x="6280190" y="65415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22" name="Text 19"/>
          <p:cNvSpPr/>
          <p:nvPr/>
        </p:nvSpPr>
        <p:spPr>
          <a:xfrm>
            <a:off x="6365260" y="658403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23" name="Text 20"/>
          <p:cNvSpPr/>
          <p:nvPr/>
        </p:nvSpPr>
        <p:spPr>
          <a:xfrm>
            <a:off x="7669411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u="sng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Actuation</a:t>
            </a:r>
            <a:endParaRPr lang="en-US" sz="2200" b="1" u="sng" dirty="0"/>
          </a:p>
        </p:txBody>
      </p:sp>
      <p:sp>
        <p:nvSpPr>
          <p:cNvPr id="24" name="Text 21"/>
          <p:cNvSpPr/>
          <p:nvPr/>
        </p:nvSpPr>
        <p:spPr>
          <a:xfrm>
            <a:off x="7669411" y="7003613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Sending commands to traffic light controllers.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711" y="576858"/>
            <a:ext cx="7678579" cy="1308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Benefits of Smart Traffic Light Control</a:t>
            </a:r>
            <a:endParaRPr lang="en-US" sz="4100" b="1" dirty="0"/>
          </a:p>
        </p:txBody>
      </p:sp>
      <p:sp>
        <p:nvSpPr>
          <p:cNvPr id="4" name="Shape 1"/>
          <p:cNvSpPr/>
          <p:nvPr/>
        </p:nvSpPr>
        <p:spPr>
          <a:xfrm>
            <a:off x="732711" y="2199323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942023" y="2408634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Reduced Congestion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42023" y="2861310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Up to 40% reduction in travel times.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32711" y="3614976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942023" y="3824288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Improved Air Quality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42023" y="4276963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Up to 25% reduction in vehicle emissions.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2711" y="5030629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942023" y="5239941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Enhanced Safety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42023" y="5692616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Reduced accidents through optimized flow.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32711" y="6446282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942023" y="6655594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Increased Efficiency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942023" y="7108269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Better utilization of infrastructure.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2325"/>
            <a:ext cx="91060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Case Studies and Real-World Examples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793790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u="sng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Singapore</a:t>
            </a:r>
            <a:endParaRPr lang="en-US" sz="2200" b="1" u="sng" dirty="0"/>
          </a:p>
        </p:txBody>
      </p:sp>
      <p:sp>
        <p:nvSpPr>
          <p:cNvPr id="4" name="Text 2"/>
          <p:cNvSpPr/>
          <p:nvPr/>
        </p:nvSpPr>
        <p:spPr>
          <a:xfrm>
            <a:off x="793790" y="42692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Reduced peak hour travel times by 15%.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u="sng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London</a:t>
            </a:r>
            <a:endParaRPr lang="en-US" sz="2200" b="1" u="sng" dirty="0"/>
          </a:p>
        </p:txBody>
      </p:sp>
      <p:sp>
        <p:nvSpPr>
          <p:cNvPr id="6" name="Text 4"/>
          <p:cNvSpPr/>
          <p:nvPr/>
        </p:nvSpPr>
        <p:spPr>
          <a:xfrm>
            <a:off x="5332928" y="42692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SCOOT system: 12% reduction in delays.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u="sng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Spain</a:t>
            </a:r>
            <a:endParaRPr lang="en-US" sz="2200" b="1" u="sng" dirty="0"/>
          </a:p>
        </p:txBody>
      </p:sp>
      <p:sp>
        <p:nvSpPr>
          <p:cNvPr id="8" name="Text 6"/>
          <p:cNvSpPr/>
          <p:nvPr/>
        </p:nvSpPr>
        <p:spPr>
          <a:xfrm>
            <a:off x="9872067" y="426922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50% less waiting time at signals.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542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These examples demonstrate improved traffic metrics through smart traffic management.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163</TotalTime>
  <Words>552</Words>
  <Application>Microsoft Office PowerPoint</Application>
  <PresentationFormat>Custom</PresentationFormat>
  <Paragraphs>103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Algerian</vt:lpstr>
      <vt:lpstr>Heebo</vt:lpstr>
      <vt:lpstr>Arial Black</vt:lpstr>
      <vt:lpstr>Arial</vt:lpstr>
      <vt:lpstr>Wingdings 3</vt:lpstr>
      <vt:lpstr>Trebuchet MS</vt:lpstr>
      <vt:lpstr>Crimson Pro Semi Bold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ismail syed</cp:lastModifiedBy>
  <cp:revision>6</cp:revision>
  <dcterms:created xsi:type="dcterms:W3CDTF">2025-03-05T03:31:20Z</dcterms:created>
  <dcterms:modified xsi:type="dcterms:W3CDTF">2025-03-06T09:01:18Z</dcterms:modified>
</cp:coreProperties>
</file>